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85"/>
    <p:restoredTop sz="94643"/>
  </p:normalViewPr>
  <p:slideViewPr>
    <p:cSldViewPr snapToGrid="0" snapToObjects="1">
      <p:cViewPr>
        <p:scale>
          <a:sx n="114" d="100"/>
          <a:sy n="114" d="100"/>
        </p:scale>
        <p:origin x="16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320E-34BA-6D43-9C3F-6F1C854D8B03}" type="datetimeFigureOut">
              <a:rPr lang="en-US" smtClean="0"/>
              <a:t>7/21/17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C161-B3F5-EA48-9114-4D9BE9D7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2030137"/>
            <a:ext cx="531495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" y="4509812"/>
            <a:ext cx="531495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EB6-A2B4-4CDB-8126-E210FBCC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60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10E5-36D2-264E-A811-73313D90BC9B}" type="datetimeFigureOut">
              <a:rPr lang="en-US" smtClean="0"/>
              <a:t>7/21/17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90" r:id="rId3"/>
    <p:sldLayoutId id="2147483791" r:id="rId4"/>
    <p:sldLayoutId id="2147483797" r:id="rId5"/>
    <p:sldLayoutId id="2147483798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issingkids.com/cybertipline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+mn-lt"/>
              </a:rPr>
              <a:t>ICT </a:t>
            </a:r>
            <a:r>
              <a:rPr lang="en-US" b="1" dirty="0" err="1" smtClean="0">
                <a:latin typeface="+mn-lt"/>
              </a:rPr>
              <a:t>CyberSecurity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Lesson </a:t>
            </a:r>
            <a:r>
              <a:rPr lang="en-US" b="1" dirty="0" smtClean="0">
                <a:latin typeface="+mn-lt"/>
              </a:rPr>
              <a:t>2:</a:t>
            </a:r>
            <a:endParaRPr lang="en-US" b="1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Safety Risks in Online Activities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663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 Lesson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5.2.1: Describe cyberbullying, its impact on perpetrators and victims, and ways to respond. </a:t>
            </a:r>
          </a:p>
          <a:p>
            <a:r>
              <a:rPr lang="en-US" dirty="0"/>
              <a:t>5.2.2: Describe risks associated with sexting (including legal issues, social consequences), and discuss methods for response, reporting and prevention. </a:t>
            </a:r>
          </a:p>
          <a:p>
            <a:r>
              <a:rPr lang="en-US" dirty="0"/>
              <a:t>5.2.3: Describe the risks associated with online gaming, and identify ways to reduce these </a:t>
            </a:r>
            <a:r>
              <a:rPr lang="en-US" dirty="0" smtClean="0"/>
              <a:t>risks.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4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</a:t>
            </a:r>
            <a:r>
              <a:rPr lang="en-US" dirty="0" smtClean="0"/>
              <a:t>ullying </a:t>
            </a:r>
            <a:r>
              <a:rPr lang="en-US" dirty="0"/>
              <a:t>that </a:t>
            </a:r>
            <a:r>
              <a:rPr lang="en-US" dirty="0" smtClean="0"/>
              <a:t>takes </a:t>
            </a:r>
            <a:r>
              <a:rPr lang="en-US" dirty="0"/>
              <a:t>place using electronic technology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marL="466725" indent="-455613">
              <a:buFont typeface="Wingdings" charset="2"/>
              <a:buChar char="ü"/>
            </a:pPr>
            <a:r>
              <a:rPr lang="en-US" dirty="0" smtClean="0"/>
              <a:t> sending </a:t>
            </a:r>
            <a:r>
              <a:rPr lang="en-US" dirty="0"/>
              <a:t>mean e-mail messages, </a:t>
            </a:r>
            <a:endParaRPr lang="en-US" dirty="0" smtClean="0"/>
          </a:p>
          <a:p>
            <a:pPr marL="466725" indent="-455613">
              <a:buFont typeface="Wingdings" charset="2"/>
              <a:buChar char="ü"/>
            </a:pPr>
            <a:r>
              <a:rPr lang="en-US" dirty="0" smtClean="0"/>
              <a:t>posting </a:t>
            </a:r>
            <a:r>
              <a:rPr lang="en-US" dirty="0"/>
              <a:t>mean comments on social media, </a:t>
            </a:r>
            <a:endParaRPr lang="en-US" dirty="0" smtClean="0"/>
          </a:p>
          <a:p>
            <a:pPr marL="466725" indent="-455613">
              <a:buFont typeface="Wingdings" charset="2"/>
              <a:buChar char="ü"/>
            </a:pPr>
            <a:r>
              <a:rPr lang="en-US" dirty="0" smtClean="0"/>
              <a:t>sending </a:t>
            </a:r>
            <a:r>
              <a:rPr lang="en-US" dirty="0"/>
              <a:t>pictures on </a:t>
            </a:r>
            <a:r>
              <a:rPr lang="en-US" dirty="0" err="1"/>
              <a:t>SnapChat</a:t>
            </a:r>
            <a:r>
              <a:rPr lang="en-US" dirty="0"/>
              <a:t>, </a:t>
            </a:r>
            <a:endParaRPr lang="en-US" dirty="0" smtClean="0"/>
          </a:p>
          <a:p>
            <a:pPr marL="466725" indent="-455613">
              <a:buFont typeface="Wingdings" charset="2"/>
              <a:buChar char="ü"/>
            </a:pPr>
            <a:r>
              <a:rPr lang="en-US" dirty="0" smtClean="0"/>
              <a:t>making </a:t>
            </a:r>
            <a:r>
              <a:rPr lang="en-US" dirty="0"/>
              <a:t>threats via text </a:t>
            </a:r>
            <a:r>
              <a:rPr lang="en-US" dirty="0" smtClean="0"/>
              <a:t>or </a:t>
            </a:r>
            <a:r>
              <a:rPr lang="en-US" dirty="0"/>
              <a:t>other forms of online communication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Cyberbullying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179" y="2464420"/>
            <a:ext cx="2445372" cy="224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163337"/>
            <a:ext cx="7886700" cy="4013626"/>
          </a:xfrm>
        </p:spPr>
        <p:txBody>
          <a:bodyPr>
            <a:normAutofit fontScale="92500"/>
          </a:bodyPr>
          <a:lstStyle/>
          <a:p>
            <a:pPr marL="923925" lvl="0" indent="-457200">
              <a:buFont typeface="Wingdings" charset="2"/>
              <a:buChar char="ü"/>
            </a:pPr>
            <a:r>
              <a:rPr lang="en-US" dirty="0"/>
              <a:t>Don't respond. </a:t>
            </a:r>
            <a:endParaRPr lang="en-US" dirty="0" smtClean="0"/>
          </a:p>
          <a:p>
            <a:pPr marL="923925" lvl="0" indent="-457200">
              <a:buFont typeface="Wingdings" charset="2"/>
              <a:buChar char="ü"/>
            </a:pPr>
            <a:r>
              <a:rPr lang="en-US" dirty="0" smtClean="0"/>
              <a:t>Don't </a:t>
            </a:r>
            <a:r>
              <a:rPr lang="en-US" dirty="0"/>
              <a:t>retaliate. </a:t>
            </a:r>
            <a:endParaRPr lang="en-US" dirty="0" smtClean="0"/>
          </a:p>
          <a:p>
            <a:pPr marL="923925" lvl="0" indent="-457200">
              <a:buFont typeface="Wingdings" charset="2"/>
              <a:buChar char="ü"/>
            </a:pPr>
            <a:r>
              <a:rPr lang="en-US" dirty="0" smtClean="0"/>
              <a:t>Save </a:t>
            </a:r>
            <a:r>
              <a:rPr lang="en-US" dirty="0"/>
              <a:t>the evidence. </a:t>
            </a:r>
            <a:endParaRPr lang="en-US" dirty="0" smtClean="0"/>
          </a:p>
          <a:p>
            <a:pPr marL="923925" lvl="0" indent="-457200">
              <a:buFont typeface="Wingdings" charset="2"/>
              <a:buChar char="ü"/>
            </a:pPr>
            <a:r>
              <a:rPr lang="en-US" dirty="0" smtClean="0"/>
              <a:t>Block </a:t>
            </a:r>
            <a:r>
              <a:rPr lang="en-US" dirty="0"/>
              <a:t>the bully. </a:t>
            </a:r>
            <a:endParaRPr lang="en-US" dirty="0" smtClean="0"/>
          </a:p>
          <a:p>
            <a:pPr marL="923925" lvl="0" indent="-457200">
              <a:buFont typeface="Wingdings" charset="2"/>
              <a:buChar char="ü"/>
            </a:pPr>
            <a:r>
              <a:rPr lang="en-US" dirty="0" smtClean="0"/>
              <a:t>Reach </a:t>
            </a:r>
            <a:r>
              <a:rPr lang="en-US" dirty="0"/>
              <a:t>out for help. </a:t>
            </a:r>
          </a:p>
          <a:p>
            <a:pPr marL="923925" lvl="0" indent="-457200">
              <a:buFont typeface="Wingdings" charset="2"/>
              <a:buChar char="ü"/>
            </a:pPr>
            <a:r>
              <a:rPr lang="en-US" dirty="0"/>
              <a:t>Use reporting tools. </a:t>
            </a:r>
            <a:endParaRPr lang="en-US" dirty="0" smtClean="0"/>
          </a:p>
          <a:p>
            <a:pPr marL="923925" lvl="0" indent="-457200">
              <a:buFont typeface="Wingdings" charset="2"/>
              <a:buChar char="ü"/>
            </a:pPr>
            <a:r>
              <a:rPr lang="en-US" dirty="0" smtClean="0"/>
              <a:t>Be </a:t>
            </a:r>
            <a:r>
              <a:rPr lang="en-US" dirty="0"/>
              <a:t>civil. </a:t>
            </a:r>
          </a:p>
          <a:p>
            <a:pPr marL="923925" lvl="0" indent="-457200">
              <a:buFont typeface="Wingdings" charset="2"/>
              <a:buChar char="ü"/>
            </a:pPr>
            <a:r>
              <a:rPr lang="en-US" dirty="0"/>
              <a:t>Don't be a bully. </a:t>
            </a:r>
            <a:r>
              <a:rPr lang="en-US" dirty="0" smtClean="0"/>
              <a:t>Be </a:t>
            </a:r>
            <a:r>
              <a:rPr lang="en-US" dirty="0"/>
              <a:t>a friend, not a bystander</a:t>
            </a:r>
            <a:r>
              <a:rPr lang="en-US" dirty="0" smtClean="0"/>
              <a:t>.</a:t>
            </a:r>
          </a:p>
          <a:p>
            <a:pPr marL="923925" lvl="0" indent="-457200">
              <a:buFont typeface="Wingdings" charset="2"/>
              <a:buChar char="ü"/>
            </a:pPr>
            <a:endParaRPr lang="en-US" dirty="0"/>
          </a:p>
          <a:p>
            <a:pPr marL="11113" lvl="0" indent="0">
              <a:buNone/>
            </a:pPr>
            <a:r>
              <a:rPr lang="en-US" b="1" dirty="0" err="1" smtClean="0"/>
              <a:t>Upstanders</a:t>
            </a:r>
            <a:r>
              <a:rPr lang="en-US" dirty="0" smtClean="0"/>
              <a:t>:  people that stand up for others either </a:t>
            </a:r>
            <a:r>
              <a:rPr lang="en-US" dirty="0"/>
              <a:t>by directly telling bullies to stop, or by reporting what they saw/heard to a responsible adult</a:t>
            </a:r>
            <a:r>
              <a:rPr lang="en-US" dirty="0"/>
              <a:t> </a:t>
            </a:r>
            <a:r>
              <a:rPr lang="en-US" dirty="0" smtClean="0"/>
              <a:t> 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to Help Stop Cyberbullying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064" y="2075262"/>
            <a:ext cx="2384657" cy="23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7690160" cy="1162902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</a:t>
            </a:r>
            <a:r>
              <a:rPr lang="en-US" smtClean="0"/>
              <a:t>he </a:t>
            </a:r>
            <a:r>
              <a:rPr lang="en-US" dirty="0"/>
              <a:t>exchange of sexually suggestive messages or images via mobile phone texting.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439" y="2708631"/>
            <a:ext cx="5285678" cy="3518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610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Sexting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951486"/>
              </p:ext>
            </p:extLst>
          </p:nvPr>
        </p:nvGraphicFramePr>
        <p:xfrm>
          <a:off x="735981" y="2129881"/>
          <a:ext cx="7605131" cy="403674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7605131"/>
              </a:tblGrid>
              <a:tr h="4922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Protect Yourself from Sexting</a:t>
                      </a:r>
                      <a:endParaRPr lang="en-US" sz="1800" b="1">
                        <a:effectLst/>
                        <a:latin typeface="Segoe U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18148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</a:rPr>
                        <a:t>Remember the social, academic, and legal consequences of sexting</a:t>
                      </a: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You could face humiliation, lose educational opportunities, and get in trouble with the law</a:t>
                      </a:r>
                      <a:endParaRPr lang="en-US" sz="1800" b="0" dirty="0">
                        <a:effectLst/>
                        <a:latin typeface="Segoe U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18148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</a:rPr>
                        <a:t>Don’t be a bystander or an instigator</a:t>
                      </a: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If you receive a “sext” message, do not forward the image to anyone else</a:t>
                      </a:r>
                      <a:endParaRPr lang="en-US" sz="1800" b="0" dirty="0">
                        <a:effectLst/>
                        <a:latin typeface="Segoe U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18148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</a:rPr>
                        <a:t>Talk to a someone in authority if you receive a nude picture on your mobile phone</a:t>
                      </a: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They can help by notifying police or contacting </a:t>
                      </a:r>
                      <a:r>
                        <a:rPr lang="en-US" sz="1800" b="0" u="sng" dirty="0">
                          <a:effectLst/>
                          <a:hlinkClick r:id="rId2"/>
                        </a:rPr>
                        <a:t>CyberTipLine</a:t>
                      </a:r>
                      <a:r>
                        <a:rPr lang="en-US" sz="1800" b="0" dirty="0">
                          <a:effectLst/>
                        </a:rPr>
                        <a:t>.</a:t>
                      </a:r>
                      <a:endParaRPr lang="en-US" sz="1800" b="0" dirty="0">
                        <a:effectLst/>
                        <a:latin typeface="Segoe U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304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A game </a:t>
            </a:r>
            <a:r>
              <a:rPr lang="en-US" dirty="0"/>
              <a:t>you can connect to and play through the </a:t>
            </a:r>
            <a:r>
              <a:rPr lang="en-US" dirty="0" smtClean="0"/>
              <a:t>Internet.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Some </a:t>
            </a:r>
            <a:r>
              <a:rPr lang="en-US" dirty="0"/>
              <a:t>features of online gaming (instant chat features, forums, voice-enabled interactions) can expose gamers to predators, because gamers communicate with other gamers (mostly anonymously) all over the world.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What </a:t>
            </a:r>
            <a:r>
              <a:rPr lang="en-US" dirty="0"/>
              <a:t>kinds of people do you game with?</a:t>
            </a:r>
          </a:p>
          <a:p>
            <a:pPr lvl="0"/>
            <a:r>
              <a:rPr lang="en-US" dirty="0"/>
              <a:t>How do you respond if someone bothers you while you are gaming?</a:t>
            </a:r>
          </a:p>
          <a:p>
            <a:pPr lvl="0"/>
            <a:r>
              <a:rPr lang="en-US" dirty="0"/>
              <a:t>How much do you let people know about you while gaming?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Gaming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35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</TotalTime>
  <Words>361</Words>
  <Application>Microsoft Macintosh PowerPoint</Application>
  <PresentationFormat>On-screen Show (4:3)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Calibri Light</vt:lpstr>
      <vt:lpstr>Segoe UI</vt:lpstr>
      <vt:lpstr>Times New Roman</vt:lpstr>
      <vt:lpstr>Wingdings</vt:lpstr>
      <vt:lpstr>Arial</vt:lpstr>
      <vt:lpstr>Office Theme</vt:lpstr>
      <vt:lpstr>ICT CyberSecurity Lesson 2:</vt:lpstr>
      <vt:lpstr>Objectives: Lesson 2</vt:lpstr>
      <vt:lpstr>Cyberbullying</vt:lpstr>
      <vt:lpstr>Tips to Help Stop Cyberbullying</vt:lpstr>
      <vt:lpstr>Sexting</vt:lpstr>
      <vt:lpstr>Sexting</vt:lpstr>
      <vt:lpstr>Online Gaming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Life</dc:title>
  <dc:creator>Jim Black</dc:creator>
  <cp:lastModifiedBy>Jim Black</cp:lastModifiedBy>
  <cp:revision>213</cp:revision>
  <dcterms:created xsi:type="dcterms:W3CDTF">2015-10-05T10:58:57Z</dcterms:created>
  <dcterms:modified xsi:type="dcterms:W3CDTF">2017-07-21T15:44:10Z</dcterms:modified>
</cp:coreProperties>
</file>